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6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75" r:id="rId12"/>
    <p:sldId id="268" r:id="rId13"/>
    <p:sldId id="270" r:id="rId14"/>
    <p:sldId id="271" r:id="rId15"/>
    <p:sldId id="273" r:id="rId16"/>
    <p:sldId id="274" r:id="rId17"/>
    <p:sldId id="276" r:id="rId18"/>
    <p:sldId id="277" r:id="rId19"/>
    <p:sldId id="278" r:id="rId20"/>
    <p:sldId id="280" r:id="rId21"/>
    <p:sldId id="279" r:id="rId22"/>
    <p:sldId id="282" r:id="rId23"/>
    <p:sldId id="283" r:id="rId24"/>
    <p:sldId id="284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3C7"/>
    <a:srgbClr val="19931F"/>
    <a:srgbClr val="FF0066"/>
    <a:srgbClr val="140C7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4FAF1-622C-4B6B-AA6F-EB1712EB0829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AA56-663A-4B02-8496-310F6408A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4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AA56-663A-4B02-8496-310F6408AD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3B44-F413-4958-A78C-C08A1B095965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</p:spTree>
    <p:extLst>
      <p:ext uri="{BB962C8B-B14F-4D97-AF65-F5344CB8AC3E}">
        <p14:creationId xmlns:p14="http://schemas.microsoft.com/office/powerpoint/2010/main" val="3906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E50A0-CDC9-4601-BAE7-D81897D3486A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859D-39CD-4620-88B7-9FB676BE3147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78B-9D11-42D7-8E6E-8DF7E7E5982D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1923-7F28-493B-A9F4-20A8F7CD13B0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7669-4B8A-4829-97E4-4E99CC8CBC3A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5F52-0E27-4F6A-BDFB-6CDBBBC3AD01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AE5F-F637-4EC8-88BE-3D551817DCAA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5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5E67-1FD3-41A2-B53D-A34F184943E9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85F2D-6BE5-4530-B777-4806E3B0AD8F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8ECF-F6B5-4927-8EFB-AC95371D173A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48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98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1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52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78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8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8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0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9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8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30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3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7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5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1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NUL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5261-5DDE-48C2-8C0A-C548BC678390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E71A-19C0-49E9-B7F8-4901CA263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910AEEB2-029E-4EAA-90A9-6853F8077907}" type="datetime1">
              <a:rPr lang="en-US" smtClean="0">
                <a:solidFill>
                  <a:prstClr val="white"/>
                </a:solidFill>
              </a:rPr>
              <a:pPr/>
              <a:t>9/18/2021</a:t>
            </a:fld>
            <a:r>
              <a:rPr lang="en-US">
                <a:solidFill>
                  <a:prstClr val="white"/>
                </a:solidFill>
              </a:rPr>
              <a:t>                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TỔ 01 - 9a3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6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r>
              <a:rPr lang="en-US">
                <a:solidFill>
                  <a:prstClr val="black"/>
                </a:solidFill>
              </a:rPr>
              <a:t>                 </a:t>
            </a:r>
            <a:r>
              <a:rPr lang="en-US" sz="1800">
                <a:solidFill>
                  <a:prstClr val="black"/>
                </a:solidFill>
              </a:rPr>
              <a:t>              </a:t>
            </a:r>
            <a:r>
              <a:rPr lang="en-US" sz="2000">
                <a:solidFill>
                  <a:prstClr val="black"/>
                </a:solidFill>
              </a:rPr>
              <a:t>                                   </a:t>
            </a:r>
            <a:r>
              <a:rPr lang="en-US" sz="2400">
                <a:solidFill>
                  <a:prstClr val="black"/>
                </a:solidFill>
              </a:rPr>
              <a:t>                   </a:t>
            </a:r>
            <a:r>
              <a:rPr lang="en-US" sz="2800">
                <a:solidFill>
                  <a:prstClr val="black"/>
                </a:solidFill>
              </a:rPr>
              <a:t>            </a:t>
            </a:r>
            <a:r>
              <a:rPr lang="en-US" sz="3200">
                <a:solidFill>
                  <a:prstClr val="black"/>
                </a:solidFill>
              </a:rPr>
              <a:t>      </a:t>
            </a:r>
            <a:r>
              <a:rPr lang="en-US" sz="3600">
                <a:solidFill>
                  <a:prstClr val="black"/>
                </a:solidFill>
              </a:rPr>
              <a:t>       </a:t>
            </a:r>
            <a:r>
              <a:rPr lang="en-US" sz="4000">
                <a:solidFill>
                  <a:prstClr val="black"/>
                </a:solidFill>
              </a:rPr>
              <a:t>                                </a:t>
            </a:r>
            <a:r>
              <a:rPr lang="en-US" sz="3600">
                <a:solidFill>
                  <a:prstClr val="black"/>
                </a:solidFill>
              </a:rPr>
              <a:t>         </a:t>
            </a:r>
            <a:r>
              <a:rPr lang="en-US" sz="3200">
                <a:solidFill>
                  <a:prstClr val="black"/>
                </a:solidFill>
              </a:rPr>
              <a:t>                    </a:t>
            </a:r>
            <a:r>
              <a:rPr lang="en-US" sz="2800">
                <a:solidFill>
                  <a:prstClr val="black"/>
                </a:solidFill>
              </a:rPr>
              <a:t>       </a:t>
            </a:r>
            <a:r>
              <a:rPr lang="en-US" sz="2400">
                <a:solidFill>
                  <a:prstClr val="black"/>
                </a:solidFill>
              </a:rPr>
              <a:t>                       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0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13" name="click.wav"/>
          </p:stSnd>
        </p:sndAc>
      </p:transition>
    </mc:Choice>
    <mc:Fallback xmlns="">
      <p:transition>
        <p:fade/>
        <p:sndAc>
          <p:stSnd>
            <p:snd r:embed="rId15" name="click.wav"/>
          </p:stSnd>
        </p:sndAc>
      </p:transition>
    </mc:Fallback>
  </mc:AlternateConten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bg1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Courier New" pitchFamily="49" charset="0"/>
          <a:ea typeface="+mj-ea"/>
          <a:cs typeface="Courier New" pitchFamily="49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5261-5DDE-48C2-8C0A-C548BC6783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E71A-19C0-49E9-B7F8-4901CA263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g-nen-powerpoint-de-thuong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16632"/>
            <a:ext cx="849312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6236" y="985663"/>
            <a:ext cx="7928212" cy="1219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ăm 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+mj-cs"/>
              </a:rPr>
              <a:t>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 202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- 202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3568" y="2420888"/>
            <a:ext cx="8136904" cy="18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1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1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6525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950" b="1" dirty="0" err="1">
                <a:solidFill>
                  <a:srgbClr val="FF0066"/>
                </a:solidFill>
              </a:rPr>
              <a:t>Nội</a:t>
            </a:r>
            <a:r>
              <a:rPr lang="en-US" sz="2950" b="1" dirty="0">
                <a:solidFill>
                  <a:srgbClr val="FF0066"/>
                </a:solidFill>
              </a:rPr>
              <a:t> dung </a:t>
            </a:r>
            <a:r>
              <a:rPr lang="en-US" sz="2950" b="1" dirty="0" err="1">
                <a:solidFill>
                  <a:srgbClr val="FF0066"/>
                </a:solidFill>
              </a:rPr>
              <a:t>lao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động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của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nghề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điện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dân</a:t>
            </a:r>
            <a:r>
              <a:rPr lang="en-US" sz="2950" b="1" dirty="0">
                <a:solidFill>
                  <a:srgbClr val="FF0066"/>
                </a:solidFill>
              </a:rPr>
              <a:t> </a:t>
            </a:r>
            <a:r>
              <a:rPr lang="en-US" sz="2950" b="1" dirty="0" err="1">
                <a:solidFill>
                  <a:srgbClr val="FF0066"/>
                </a:solidFill>
              </a:rPr>
              <a:t>dụng</a:t>
            </a:r>
            <a:endParaRPr lang="en-US" sz="2950" b="1" dirty="0">
              <a:solidFill>
                <a:srgbClr val="FF0066"/>
              </a:solidFill>
            </a:endParaRPr>
          </a:p>
          <a:p>
            <a:pPr algn="ctr"/>
            <a:r>
              <a:rPr lang="en-US" sz="2950" b="1" u="sng" dirty="0" err="1">
                <a:solidFill>
                  <a:srgbClr val="2013C7"/>
                </a:solidFill>
              </a:rPr>
              <a:t>Bài</a:t>
            </a:r>
            <a:r>
              <a:rPr lang="en-US" sz="2950" b="1" u="sng" dirty="0">
                <a:solidFill>
                  <a:srgbClr val="2013C7"/>
                </a:solidFill>
              </a:rPr>
              <a:t> </a:t>
            </a:r>
            <a:r>
              <a:rPr lang="en-US" sz="2950" b="1" u="sng" dirty="0" err="1">
                <a:solidFill>
                  <a:srgbClr val="2013C7"/>
                </a:solidFill>
              </a:rPr>
              <a:t>tập</a:t>
            </a:r>
            <a:r>
              <a:rPr lang="en-US" sz="2950" b="1" u="sng" dirty="0">
                <a:solidFill>
                  <a:srgbClr val="2013C7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950" b="1" dirty="0" err="1">
                <a:solidFill>
                  <a:srgbClr val="2013C7"/>
                </a:solidFill>
              </a:rPr>
              <a:t>Hãy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sắp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xếp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các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công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việc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sau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cho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đúng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chuyên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ngành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của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nghề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điện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dân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dụng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vào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các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cột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trong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bảng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>
              <a:buFontTx/>
              <a:buChar char="-"/>
            </a:pPr>
            <a:endParaRPr lang="en-US" sz="2950" b="1" dirty="0">
              <a:solidFill>
                <a:srgbClr val="2013C7"/>
              </a:solidFill>
            </a:endParaRPr>
          </a:p>
          <a:p>
            <a:pPr>
              <a:buFontTx/>
              <a:buChar char="-"/>
            </a:pPr>
            <a:endParaRPr lang="en-US" sz="2950" b="1" dirty="0">
              <a:solidFill>
                <a:srgbClr val="2013C7"/>
              </a:solidFill>
            </a:endParaRPr>
          </a:p>
          <a:p>
            <a:pPr marL="514350" indent="-514350">
              <a:buAutoNum type="alphaLcParenR"/>
            </a:pPr>
            <a:r>
              <a:rPr lang="en-US" sz="2950" b="1" dirty="0" err="1" smtClean="0">
                <a:solidFill>
                  <a:srgbClr val="2013C7"/>
                </a:solidFill>
              </a:rPr>
              <a:t>Lắp</a:t>
            </a:r>
            <a:r>
              <a:rPr lang="en-US" sz="2950" b="1" dirty="0" smtClean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đặt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mạng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điện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chiếu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sáng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trong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nhà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950" b="1" dirty="0" err="1">
                <a:solidFill>
                  <a:srgbClr val="2013C7"/>
                </a:solidFill>
              </a:rPr>
              <a:t>Lắp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đặt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máy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điều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hòa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không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khí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950" b="1" dirty="0" err="1">
                <a:solidFill>
                  <a:srgbClr val="2013C7"/>
                </a:solidFill>
              </a:rPr>
              <a:t>Lắp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đặt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đường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dây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hạ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áp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950" b="1" dirty="0" err="1">
                <a:solidFill>
                  <a:srgbClr val="2013C7"/>
                </a:solidFill>
              </a:rPr>
              <a:t>Sửa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chữa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quạt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điện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950" b="1" dirty="0" err="1">
                <a:solidFill>
                  <a:srgbClr val="2013C7"/>
                </a:solidFill>
              </a:rPr>
              <a:t>Lắp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đặt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máy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bơm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nước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950" b="1" dirty="0" err="1">
                <a:solidFill>
                  <a:srgbClr val="2013C7"/>
                </a:solidFill>
              </a:rPr>
              <a:t>Bảo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dưỡng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và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sửa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chữa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máy</a:t>
            </a:r>
            <a:r>
              <a:rPr lang="en-US" sz="2950" b="1" dirty="0">
                <a:solidFill>
                  <a:srgbClr val="2013C7"/>
                </a:solidFill>
              </a:rPr>
              <a:t> </a:t>
            </a:r>
            <a:r>
              <a:rPr lang="en-US" sz="2950" b="1" dirty="0" err="1">
                <a:solidFill>
                  <a:srgbClr val="2013C7"/>
                </a:solidFill>
              </a:rPr>
              <a:t>giặt</a:t>
            </a:r>
            <a:r>
              <a:rPr lang="en-US" sz="2950" b="1" dirty="0">
                <a:solidFill>
                  <a:srgbClr val="2013C7"/>
                </a:solidFill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49746"/>
              </p:ext>
            </p:extLst>
          </p:nvPr>
        </p:nvGraphicFramePr>
        <p:xfrm>
          <a:off x="214033" y="810177"/>
          <a:ext cx="8686800" cy="272451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95057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2013C7"/>
                          </a:solidFill>
                        </a:rPr>
                        <a:t>Lắp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đặt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mạng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điện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sản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xuất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và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sinh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hoạt</a:t>
                      </a:r>
                      <a:endParaRPr lang="en-US" sz="2700" b="1" dirty="0">
                        <a:solidFill>
                          <a:srgbClr val="2013C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rgbClr val="2013C7"/>
                          </a:solidFill>
                        </a:rPr>
                        <a:t>L</a:t>
                      </a:r>
                      <a:r>
                        <a:rPr lang="en-US" sz="2700" b="1" dirty="0" err="1">
                          <a:solidFill>
                            <a:srgbClr val="2013C7"/>
                          </a:solidFill>
                        </a:rPr>
                        <a:t>ắp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đặt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thiết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bị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và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đồ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dùng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điện</a:t>
                      </a:r>
                      <a:endParaRPr lang="en-US" sz="2700" b="1" dirty="0">
                        <a:solidFill>
                          <a:srgbClr val="2013C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2013C7"/>
                          </a:solidFill>
                        </a:rPr>
                        <a:t>Vận</a:t>
                      </a:r>
                      <a:r>
                        <a:rPr lang="en-US" sz="2700" b="1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2013C7"/>
                          </a:solidFill>
                        </a:rPr>
                        <a:t>hành</a:t>
                      </a:r>
                      <a:r>
                        <a:rPr lang="en-US" sz="2700" b="1" dirty="0">
                          <a:solidFill>
                            <a:srgbClr val="2013C7"/>
                          </a:solidFill>
                        </a:rPr>
                        <a:t>,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bảo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dưởng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và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sửa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chữa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mạng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điện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,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thiết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bị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và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dồ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dùng</a:t>
                      </a:r>
                      <a:r>
                        <a:rPr lang="en-US" sz="2700" b="1" baseline="0" dirty="0">
                          <a:solidFill>
                            <a:srgbClr val="2013C7"/>
                          </a:solidFill>
                        </a:rPr>
                        <a:t> </a:t>
                      </a:r>
                      <a:r>
                        <a:rPr lang="en-US" sz="2700" b="1" baseline="0" dirty="0" err="1">
                          <a:solidFill>
                            <a:srgbClr val="2013C7"/>
                          </a:solidFill>
                        </a:rPr>
                        <a:t>điện</a:t>
                      </a:r>
                      <a:endParaRPr lang="en-US" sz="2700" b="1" dirty="0">
                        <a:solidFill>
                          <a:srgbClr val="2013C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673"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rgbClr val="2013C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rgbClr val="2013C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b="0" dirty="0">
                        <a:solidFill>
                          <a:srgbClr val="2013C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164" y="2937164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</a:rPr>
              <a:t>a -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1910" y="2931709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</a:rPr>
              <a:t>b-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2937164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</a:rPr>
              <a:t>d - f</a:t>
            </a:r>
          </a:p>
        </p:txBody>
      </p:sp>
    </p:spTree>
    <p:extLst>
      <p:ext uri="{BB962C8B-B14F-4D97-AF65-F5344CB8AC3E}">
        <p14:creationId xmlns:p14="http://schemas.microsoft.com/office/powerpoint/2010/main" val="27431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TỔ 01 - 9a3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312-DE2B-4C5B-A8B0-00DA3273E85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074" name="Picture 2" descr="Hình nền Powerpoint đơn giản, đẹp (4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7" y="476672"/>
            <a:ext cx="8820471" cy="62600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err="1">
                <a:solidFill>
                  <a:srgbClr val="FF0066"/>
                </a:solidFill>
              </a:rPr>
              <a:t>Điều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kiện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làm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việc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của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nghề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điện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dân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dụng</a:t>
            </a:r>
            <a:endParaRPr lang="en-US" b="1" dirty="0">
              <a:solidFill>
                <a:srgbClr val="FF0066"/>
              </a:solidFill>
            </a:endParaRPr>
          </a:p>
          <a:p>
            <a:pPr algn="ctr"/>
            <a:r>
              <a:rPr lang="en-US" b="1" u="sng" dirty="0" err="1">
                <a:solidFill>
                  <a:srgbClr val="2013C7"/>
                </a:solidFill>
              </a:rPr>
              <a:t>Bài</a:t>
            </a:r>
            <a:r>
              <a:rPr lang="en-US" b="1" u="sng" dirty="0">
                <a:solidFill>
                  <a:srgbClr val="2013C7"/>
                </a:solidFill>
              </a:rPr>
              <a:t> </a:t>
            </a:r>
            <a:r>
              <a:rPr lang="en-US" b="1" u="sng" dirty="0" err="1">
                <a:solidFill>
                  <a:srgbClr val="2013C7"/>
                </a:solidFill>
              </a:rPr>
              <a:t>tập</a:t>
            </a:r>
            <a:r>
              <a:rPr lang="en-US" b="1" u="sng" dirty="0">
                <a:solidFill>
                  <a:srgbClr val="2013C7"/>
                </a:solidFill>
              </a:rPr>
              <a:t> </a:t>
            </a:r>
          </a:p>
          <a:p>
            <a:r>
              <a:rPr lang="en-US" b="1" dirty="0" err="1">
                <a:solidFill>
                  <a:srgbClr val="19931F"/>
                </a:solidFill>
              </a:rPr>
              <a:t>Công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việc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lắp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đặt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đường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dây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cung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cấp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điện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thường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được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tiến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hành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trong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môi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trường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như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thế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nào</a:t>
            </a:r>
            <a:r>
              <a:rPr lang="en-US" b="1" dirty="0">
                <a:solidFill>
                  <a:srgbClr val="19931F"/>
                </a:solidFill>
              </a:rPr>
              <a:t> ? (</a:t>
            </a:r>
            <a:r>
              <a:rPr lang="en-US" b="1" dirty="0" err="1">
                <a:solidFill>
                  <a:srgbClr val="19931F"/>
                </a:solidFill>
              </a:rPr>
              <a:t>Đánh</a:t>
            </a:r>
            <a:r>
              <a:rPr lang="en-US" b="1" dirty="0">
                <a:solidFill>
                  <a:srgbClr val="19931F"/>
                </a:solidFill>
              </a:rPr>
              <a:t> </a:t>
            </a:r>
            <a:r>
              <a:rPr lang="en-US" b="1" dirty="0" err="1">
                <a:solidFill>
                  <a:srgbClr val="19931F"/>
                </a:solidFill>
              </a:rPr>
              <a:t>dấu</a:t>
            </a:r>
            <a:r>
              <a:rPr lang="en-US" b="1" dirty="0">
                <a:solidFill>
                  <a:srgbClr val="19931F"/>
                </a:solidFill>
              </a:rPr>
              <a:t> x </a:t>
            </a:r>
            <a:r>
              <a:rPr lang="en-US" b="1" dirty="0" err="1">
                <a:solidFill>
                  <a:srgbClr val="19931F"/>
                </a:solidFill>
              </a:rPr>
              <a:t>vào</a:t>
            </a:r>
            <a:r>
              <a:rPr lang="en-US" b="1" dirty="0">
                <a:solidFill>
                  <a:srgbClr val="19931F"/>
                </a:solidFill>
              </a:rPr>
              <a:t> ô </a:t>
            </a:r>
            <a:r>
              <a:rPr lang="en-US" b="1" dirty="0" err="1">
                <a:solidFill>
                  <a:srgbClr val="19931F"/>
                </a:solidFill>
              </a:rPr>
              <a:t>đúng</a:t>
            </a:r>
            <a:r>
              <a:rPr lang="en-US" b="1" dirty="0" smtClean="0">
                <a:solidFill>
                  <a:srgbClr val="19931F"/>
                </a:solidFill>
              </a:rPr>
              <a:t>).</a:t>
            </a:r>
            <a:endParaRPr lang="en-US" b="1" dirty="0">
              <a:solidFill>
                <a:srgbClr val="19931F"/>
              </a:solidFill>
            </a:endParaRP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Làm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việc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ngoài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trời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Thường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phải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đi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lưu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động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Làm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việc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trong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nhà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Nguy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hiểm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vì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gần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khu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vực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có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điện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Tiếp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xúc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với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nhiều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chất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đôc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hại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b="1" dirty="0" err="1">
                <a:solidFill>
                  <a:srgbClr val="2013C7"/>
                </a:solidFill>
              </a:rPr>
              <a:t>Làm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việc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trên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cao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endParaRPr lang="en-US" b="1" dirty="0">
              <a:solidFill>
                <a:srgbClr val="2013C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58857" y="3664916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11" name="Rectangle 10"/>
          <p:cNvSpPr/>
          <p:nvPr/>
        </p:nvSpPr>
        <p:spPr>
          <a:xfrm>
            <a:off x="6458857" y="5696506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sp>
        <p:nvSpPr>
          <p:cNvPr id="12" name="Rectangle 11"/>
          <p:cNvSpPr/>
          <p:nvPr/>
        </p:nvSpPr>
        <p:spPr>
          <a:xfrm>
            <a:off x="6458857" y="5187687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/>
          </a:p>
        </p:txBody>
      </p:sp>
      <p:sp>
        <p:nvSpPr>
          <p:cNvPr id="13" name="Rectangle 12"/>
          <p:cNvSpPr/>
          <p:nvPr/>
        </p:nvSpPr>
        <p:spPr>
          <a:xfrm>
            <a:off x="6458857" y="4181110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14" name="Rectangle 13"/>
          <p:cNvSpPr/>
          <p:nvPr/>
        </p:nvSpPr>
        <p:spPr>
          <a:xfrm>
            <a:off x="6458857" y="4678868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15" name="Rectangle 14"/>
          <p:cNvSpPr/>
          <p:nvPr/>
        </p:nvSpPr>
        <p:spPr>
          <a:xfrm>
            <a:off x="6458857" y="3141348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dirty="0"/>
          </a:p>
        </p:txBody>
      </p:sp>
      <p:sp>
        <p:nvSpPr>
          <p:cNvPr id="17" name="Rectangle 16"/>
          <p:cNvSpPr/>
          <p:nvPr/>
        </p:nvSpPr>
        <p:spPr>
          <a:xfrm>
            <a:off x="6458857" y="3664915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x</a:t>
            </a:r>
            <a:endParaRPr lang="en-US" sz="3000" dirty="0"/>
          </a:p>
        </p:txBody>
      </p:sp>
      <p:sp>
        <p:nvSpPr>
          <p:cNvPr id="18" name="Rectangle 17"/>
          <p:cNvSpPr/>
          <p:nvPr/>
        </p:nvSpPr>
        <p:spPr>
          <a:xfrm>
            <a:off x="6458857" y="4170049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x</a:t>
            </a:r>
            <a:endParaRPr lang="en-US" sz="3000" dirty="0"/>
          </a:p>
        </p:txBody>
      </p:sp>
      <p:sp>
        <p:nvSpPr>
          <p:cNvPr id="19" name="Rectangle 18"/>
          <p:cNvSpPr/>
          <p:nvPr/>
        </p:nvSpPr>
        <p:spPr>
          <a:xfrm>
            <a:off x="6458857" y="4678867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x</a:t>
            </a:r>
            <a:endParaRPr lang="en-US" sz="3000" dirty="0"/>
          </a:p>
        </p:txBody>
      </p:sp>
      <p:sp>
        <p:nvSpPr>
          <p:cNvPr id="20" name="Rectangle 19"/>
          <p:cNvSpPr/>
          <p:nvPr/>
        </p:nvSpPr>
        <p:spPr>
          <a:xfrm>
            <a:off x="6459276" y="5694422"/>
            <a:ext cx="609600" cy="508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/>
              <a:t>x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62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8520" y="1235893"/>
            <a:ext cx="9144000" cy="593752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err="1">
                <a:solidFill>
                  <a:srgbClr val="FF0066"/>
                </a:solidFill>
              </a:rPr>
              <a:t>Yêu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cầu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của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nghề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điện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dân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dụng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đối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với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người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lao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 err="1">
                <a:solidFill>
                  <a:srgbClr val="FF0066"/>
                </a:solidFill>
              </a:rPr>
              <a:t>động</a:t>
            </a:r>
            <a:endParaRPr lang="en-US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</a:rPr>
              <a:t>Nghề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điện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dân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dụng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có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bao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nhiê</a:t>
            </a:r>
            <a:r>
              <a:rPr lang="vi-VN" b="1" dirty="0">
                <a:solidFill>
                  <a:srgbClr val="00B050"/>
                </a:solidFill>
              </a:rPr>
              <a:t>u </a:t>
            </a:r>
            <a:r>
              <a:rPr lang="vi-VN" b="1" dirty="0" smtClean="0">
                <a:solidFill>
                  <a:srgbClr val="00B050"/>
                </a:solidFill>
              </a:rPr>
              <a:t>yêu cầu</a:t>
            </a:r>
            <a:r>
              <a:rPr lang="vi-VN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cơ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bản</a:t>
            </a:r>
            <a:r>
              <a:rPr lang="en-US" b="1" dirty="0" smtClean="0">
                <a:solidFill>
                  <a:srgbClr val="00B050"/>
                </a:solidFill>
              </a:rPr>
              <a:t>? </a:t>
            </a:r>
            <a:r>
              <a:rPr lang="vi-VN" b="1" dirty="0" smtClean="0">
                <a:solidFill>
                  <a:srgbClr val="00B050"/>
                </a:solidFill>
              </a:rPr>
              <a:t>    </a:t>
            </a:r>
            <a:r>
              <a:rPr lang="en-US" b="1" dirty="0" err="1" smtClean="0">
                <a:solidFill>
                  <a:srgbClr val="00B050"/>
                </a:solidFill>
              </a:rPr>
              <a:t>Hãy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kể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tên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các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vi-VN" b="1" dirty="0" err="1" smtClean="0">
                <a:solidFill>
                  <a:srgbClr val="00B050"/>
                </a:solidFill>
              </a:rPr>
              <a:t>y</a:t>
            </a:r>
            <a:r>
              <a:rPr lang="en-US" b="1" dirty="0" err="1" smtClean="0">
                <a:solidFill>
                  <a:srgbClr val="00B050"/>
                </a:solidFill>
              </a:rPr>
              <a:t>êu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cầu</a:t>
            </a:r>
            <a:r>
              <a:rPr lang="vi-VN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đó</a:t>
            </a:r>
            <a:r>
              <a:rPr lang="vi-VN" b="1" dirty="0" smtClean="0">
                <a:solidFill>
                  <a:srgbClr val="00B050"/>
                </a:solidFill>
              </a:rPr>
              <a:t>?</a:t>
            </a:r>
            <a:endParaRPr lang="en-US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2013C7"/>
                </a:solidFill>
              </a:rPr>
              <a:t>Có</a:t>
            </a:r>
            <a:r>
              <a:rPr lang="en-US" b="1" dirty="0" smtClean="0">
                <a:solidFill>
                  <a:srgbClr val="2013C7"/>
                </a:solidFill>
              </a:rPr>
              <a:t> </a:t>
            </a:r>
            <a:r>
              <a:rPr lang="en-US" b="1" dirty="0">
                <a:solidFill>
                  <a:srgbClr val="2013C7"/>
                </a:solidFill>
              </a:rPr>
              <a:t>4 </a:t>
            </a:r>
            <a:r>
              <a:rPr lang="en-US" b="1" dirty="0" err="1">
                <a:solidFill>
                  <a:srgbClr val="2013C7"/>
                </a:solidFill>
              </a:rPr>
              <a:t>yếu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tố</a:t>
            </a:r>
            <a:r>
              <a:rPr lang="en-US" b="1" dirty="0">
                <a:solidFill>
                  <a:srgbClr val="2013C7"/>
                </a:solidFill>
              </a:rPr>
              <a:t>: </a:t>
            </a:r>
            <a:r>
              <a:rPr lang="en-US" b="1" dirty="0" err="1">
                <a:solidFill>
                  <a:srgbClr val="2013C7"/>
                </a:solidFill>
              </a:rPr>
              <a:t>kiến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thức</a:t>
            </a:r>
            <a:r>
              <a:rPr lang="en-US" b="1" dirty="0">
                <a:solidFill>
                  <a:srgbClr val="2013C7"/>
                </a:solidFill>
              </a:rPr>
              <a:t>, </a:t>
            </a:r>
            <a:r>
              <a:rPr lang="en-US" b="1" dirty="0" err="1">
                <a:solidFill>
                  <a:srgbClr val="2013C7"/>
                </a:solidFill>
              </a:rPr>
              <a:t>kĩ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năng</a:t>
            </a:r>
            <a:r>
              <a:rPr lang="en-US" b="1" dirty="0">
                <a:solidFill>
                  <a:srgbClr val="2013C7"/>
                </a:solidFill>
              </a:rPr>
              <a:t>, </a:t>
            </a:r>
            <a:r>
              <a:rPr lang="en-US" b="1" dirty="0" err="1">
                <a:solidFill>
                  <a:srgbClr val="2013C7"/>
                </a:solidFill>
              </a:rPr>
              <a:t>thái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độ</a:t>
            </a:r>
            <a:r>
              <a:rPr lang="en-US" b="1" dirty="0">
                <a:solidFill>
                  <a:srgbClr val="2013C7"/>
                </a:solidFill>
              </a:rPr>
              <a:t>, </a:t>
            </a:r>
            <a:r>
              <a:rPr lang="en-US" b="1" dirty="0" err="1">
                <a:solidFill>
                  <a:srgbClr val="2013C7"/>
                </a:solidFill>
              </a:rPr>
              <a:t>sức</a:t>
            </a:r>
            <a:r>
              <a:rPr lang="en-US" b="1" dirty="0">
                <a:solidFill>
                  <a:srgbClr val="2013C7"/>
                </a:solidFill>
              </a:rPr>
              <a:t> </a:t>
            </a:r>
            <a:r>
              <a:rPr lang="en-US" b="1" dirty="0" err="1">
                <a:solidFill>
                  <a:srgbClr val="2013C7"/>
                </a:solidFill>
              </a:rPr>
              <a:t>khỏe</a:t>
            </a:r>
            <a:r>
              <a:rPr lang="en-US" b="1" dirty="0">
                <a:solidFill>
                  <a:srgbClr val="2013C7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51920" y="620688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8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  <p:sndAc>
          <p:stSnd>
            <p:snd r:embed="rId2" name="click.wav"/>
          </p:stSnd>
        </p:sndAc>
      </p:transition>
    </mc:Choice>
    <mc:Fallback xmlns="">
      <p:transition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vi-VN" sz="3200" b="1" i="1" dirty="0">
                <a:solidFill>
                  <a:srgbClr val="140C7E"/>
                </a:solidFill>
              </a:rPr>
              <a:t>          </a:t>
            </a:r>
            <a:r>
              <a:rPr lang="vi-VN" sz="3200" b="1" i="1" dirty="0" smtClean="0">
                <a:solidFill>
                  <a:srgbClr val="140C7E"/>
                </a:solidFill>
              </a:rPr>
              <a:t>  </a:t>
            </a:r>
            <a:r>
              <a:rPr lang="en-US" sz="3200" b="1" u="sng" dirty="0" err="1">
                <a:solidFill>
                  <a:srgbClr val="FF0066"/>
                </a:solidFill>
              </a:rPr>
              <a:t>Điền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vào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>
                <a:solidFill>
                  <a:srgbClr val="FF0066"/>
                </a:solidFill>
              </a:rPr>
              <a:t>chỗ</a:t>
            </a:r>
            <a:r>
              <a:rPr lang="en-US" sz="3200" b="1" u="sng" dirty="0">
                <a:solidFill>
                  <a:srgbClr val="FF0066"/>
                </a:solidFill>
              </a:rPr>
              <a:t> </a:t>
            </a:r>
            <a:r>
              <a:rPr lang="en-US" sz="3200" b="1" u="sng" dirty="0" err="1" smtClean="0">
                <a:solidFill>
                  <a:srgbClr val="FF0066"/>
                </a:solidFill>
              </a:rPr>
              <a:t>trống</a:t>
            </a:r>
            <a:endParaRPr lang="en-US" sz="3200" b="1" u="sng" dirty="0">
              <a:solidFill>
                <a:srgbClr val="FF0066"/>
              </a:solidFill>
            </a:endParaRPr>
          </a:p>
          <a:p>
            <a:pPr marL="0" indent="0" algn="just">
              <a:buNone/>
            </a:pPr>
            <a:endParaRPr lang="en-US" sz="3200" b="1" i="1" dirty="0">
              <a:solidFill>
                <a:srgbClr val="140C7E"/>
              </a:solidFill>
            </a:endParaRPr>
          </a:p>
          <a:p>
            <a:pPr algn="just"/>
            <a:r>
              <a:rPr lang="en-US" sz="3200" b="1" i="1" dirty="0" err="1">
                <a:solidFill>
                  <a:srgbClr val="2013C7"/>
                </a:solidFill>
              </a:rPr>
              <a:t>Về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kiến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thức</a:t>
            </a:r>
            <a:r>
              <a:rPr lang="en-US" sz="3200" b="1" i="1" dirty="0">
                <a:solidFill>
                  <a:srgbClr val="2013C7"/>
                </a:solidFill>
              </a:rPr>
              <a:t>: </a:t>
            </a:r>
            <a:r>
              <a:rPr lang="en-US" sz="3200" b="1" i="1" dirty="0" err="1">
                <a:solidFill>
                  <a:srgbClr val="2013C7"/>
                </a:solidFill>
              </a:rPr>
              <a:t>tối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thiểu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cần</a:t>
            </a:r>
            <a:r>
              <a:rPr lang="en-US" sz="3200" b="1" i="1" dirty="0">
                <a:solidFill>
                  <a:srgbClr val="2013C7"/>
                </a:solidFill>
              </a:rPr>
              <a:t> …………….</a:t>
            </a:r>
            <a:r>
              <a:rPr lang="vi-VN" sz="3200" b="1" i="1" dirty="0">
                <a:solidFill>
                  <a:srgbClr val="2013C7"/>
                </a:solidFill>
              </a:rPr>
              <a:t>.....</a:t>
            </a:r>
            <a:r>
              <a:rPr lang="en-US" sz="3200" b="1" i="1" dirty="0" err="1">
                <a:solidFill>
                  <a:srgbClr val="2013C7"/>
                </a:solidFill>
              </a:rPr>
              <a:t>cấp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hai</a:t>
            </a:r>
            <a:r>
              <a:rPr lang="en-US" sz="3200" b="1" i="1" dirty="0">
                <a:solidFill>
                  <a:srgbClr val="2013C7"/>
                </a:solidFill>
              </a:rPr>
              <a:t>.</a:t>
            </a:r>
            <a:r>
              <a:rPr lang="vi-VN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Hiểu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biết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những</a:t>
            </a:r>
            <a:r>
              <a:rPr lang="en-US" sz="3200" b="1" i="1" dirty="0">
                <a:solidFill>
                  <a:srgbClr val="2013C7"/>
                </a:solidFill>
              </a:rPr>
              <a:t> …………………..</a:t>
            </a:r>
            <a:r>
              <a:rPr lang="vi-VN" sz="3200" b="1" i="1" dirty="0">
                <a:solidFill>
                  <a:srgbClr val="2013C7"/>
                </a:solidFill>
              </a:rPr>
              <a:t>.......</a:t>
            </a:r>
            <a:r>
              <a:rPr lang="en-US" sz="3200" b="1" i="1" dirty="0">
                <a:solidFill>
                  <a:srgbClr val="2013C7"/>
                </a:solidFill>
              </a:rPr>
              <a:t>…</a:t>
            </a:r>
            <a:r>
              <a:rPr lang="en-US" sz="3200" b="1" i="1" dirty="0" err="1">
                <a:solidFill>
                  <a:srgbClr val="2013C7"/>
                </a:solidFill>
              </a:rPr>
              <a:t>của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lĩnh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vực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kĩ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thuật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điện</a:t>
            </a:r>
            <a:r>
              <a:rPr lang="en-US" sz="3200" b="1" i="1" dirty="0">
                <a:solidFill>
                  <a:srgbClr val="2013C7"/>
                </a:solidFill>
              </a:rPr>
              <a:t>. </a:t>
            </a:r>
            <a:r>
              <a:rPr lang="en-US" sz="3200" b="1" i="1" dirty="0" err="1">
                <a:solidFill>
                  <a:srgbClr val="2013C7"/>
                </a:solidFill>
              </a:rPr>
              <a:t>Hiểu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được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một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số</a:t>
            </a:r>
            <a:r>
              <a:rPr lang="en-US" sz="3200" b="1" i="1" dirty="0">
                <a:solidFill>
                  <a:srgbClr val="2013C7"/>
                </a:solidFill>
              </a:rPr>
              <a:t> ………………… </a:t>
            </a:r>
            <a:r>
              <a:rPr lang="en-US" sz="3200" b="1" i="1" dirty="0" err="1">
                <a:solidFill>
                  <a:srgbClr val="2013C7"/>
                </a:solidFill>
              </a:rPr>
              <a:t>trong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nghề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điện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dân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dụng</a:t>
            </a:r>
            <a:r>
              <a:rPr lang="en-US" sz="3200" b="1" i="1" dirty="0">
                <a:solidFill>
                  <a:srgbClr val="2013C7"/>
                </a:solidFill>
              </a:rPr>
              <a:t>.</a:t>
            </a:r>
          </a:p>
          <a:p>
            <a:pPr algn="just"/>
            <a:r>
              <a:rPr lang="en-US" sz="3200" b="1" i="1" dirty="0" err="1">
                <a:solidFill>
                  <a:srgbClr val="2013C7"/>
                </a:solidFill>
              </a:rPr>
              <a:t>Về</a:t>
            </a:r>
            <a:r>
              <a:rPr lang="en-US" sz="3200" b="1" i="1" dirty="0">
                <a:solidFill>
                  <a:srgbClr val="2013C7"/>
                </a:solidFill>
              </a:rPr>
              <a:t> k</a:t>
            </a:r>
            <a:r>
              <a:rPr lang="vi-VN" sz="3200" b="1" i="1" dirty="0">
                <a:solidFill>
                  <a:srgbClr val="2013C7"/>
                </a:solidFill>
              </a:rPr>
              <a:t>ĩ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năng</a:t>
            </a:r>
            <a:r>
              <a:rPr lang="en-US" sz="3200" b="1" i="1" dirty="0">
                <a:solidFill>
                  <a:srgbClr val="2013C7"/>
                </a:solidFill>
              </a:rPr>
              <a:t>: </a:t>
            </a:r>
            <a:r>
              <a:rPr lang="en-US" sz="3200" b="1" i="1" dirty="0" err="1">
                <a:solidFill>
                  <a:srgbClr val="2013C7"/>
                </a:solidFill>
              </a:rPr>
              <a:t>có</a:t>
            </a:r>
            <a:r>
              <a:rPr lang="en-US" sz="3200" b="1" i="1" dirty="0">
                <a:solidFill>
                  <a:srgbClr val="2013C7"/>
                </a:solidFill>
              </a:rPr>
              <a:t> k</a:t>
            </a:r>
            <a:r>
              <a:rPr lang="vi-VN" sz="3200" b="1" i="1" dirty="0">
                <a:solidFill>
                  <a:srgbClr val="2013C7"/>
                </a:solidFill>
              </a:rPr>
              <a:t>ĩ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năng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đo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lường</a:t>
            </a:r>
            <a:r>
              <a:rPr lang="en-US" sz="3200" b="1" i="1" dirty="0">
                <a:solidFill>
                  <a:srgbClr val="2013C7"/>
                </a:solidFill>
              </a:rPr>
              <a:t>,………….</a:t>
            </a:r>
            <a:r>
              <a:rPr lang="vi-VN" sz="3200" b="1" i="1" dirty="0">
                <a:solidFill>
                  <a:srgbClr val="2013C7"/>
                </a:solidFill>
              </a:rPr>
              <a:t>.......</a:t>
            </a:r>
            <a:r>
              <a:rPr lang="en-US" sz="3200" b="1" i="1" dirty="0">
                <a:solidFill>
                  <a:srgbClr val="2013C7"/>
                </a:solidFill>
              </a:rPr>
              <a:t>, </a:t>
            </a:r>
            <a:r>
              <a:rPr lang="en-US" sz="3200" b="1" i="1" dirty="0" err="1">
                <a:solidFill>
                  <a:srgbClr val="2013C7"/>
                </a:solidFill>
              </a:rPr>
              <a:t>bảo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dưỡng</a:t>
            </a:r>
            <a:r>
              <a:rPr lang="en-US" sz="3200" b="1" i="1" dirty="0">
                <a:solidFill>
                  <a:srgbClr val="2013C7"/>
                </a:solidFill>
              </a:rPr>
              <a:t>, ……………</a:t>
            </a:r>
            <a:r>
              <a:rPr lang="vi-VN" sz="3200" b="1" i="1" dirty="0">
                <a:solidFill>
                  <a:srgbClr val="2013C7"/>
                </a:solidFill>
              </a:rPr>
              <a:t>......</a:t>
            </a:r>
            <a:r>
              <a:rPr lang="en-US" sz="3200" b="1" i="1" dirty="0">
                <a:solidFill>
                  <a:srgbClr val="2013C7"/>
                </a:solidFill>
              </a:rPr>
              <a:t>, </a:t>
            </a:r>
            <a:r>
              <a:rPr lang="en-US" sz="3200" b="1" i="1" dirty="0" err="1">
                <a:solidFill>
                  <a:srgbClr val="2013C7"/>
                </a:solidFill>
              </a:rPr>
              <a:t>lắp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đặt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những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thiết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bị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điện</a:t>
            </a:r>
            <a:r>
              <a:rPr lang="en-US" sz="3200" b="1" i="1" dirty="0">
                <a:solidFill>
                  <a:srgbClr val="2013C7"/>
                </a:solidFill>
              </a:rPr>
              <a:t> </a:t>
            </a:r>
            <a:r>
              <a:rPr lang="en-US" sz="3200" b="1" i="1" dirty="0" err="1">
                <a:solidFill>
                  <a:srgbClr val="2013C7"/>
                </a:solidFill>
              </a:rPr>
              <a:t>và</a:t>
            </a:r>
            <a:r>
              <a:rPr lang="en-US" sz="3200" b="1" i="1" dirty="0">
                <a:solidFill>
                  <a:srgbClr val="2013C7"/>
                </a:solidFill>
              </a:rPr>
              <a:t> …………</a:t>
            </a:r>
            <a:r>
              <a:rPr lang="vi-VN" sz="3200" b="1" i="1" dirty="0">
                <a:solidFill>
                  <a:srgbClr val="2013C7"/>
                </a:solidFill>
              </a:rPr>
              <a:t>...............</a:t>
            </a:r>
            <a:endParaRPr lang="en-US" sz="3200" b="1" i="1" dirty="0">
              <a:solidFill>
                <a:srgbClr val="2013C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2560" y="1828056"/>
            <a:ext cx="220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t</a:t>
            </a:r>
            <a:r>
              <a:rPr lang="en-US" sz="3000" b="1" dirty="0" err="1">
                <a:solidFill>
                  <a:srgbClr val="FF0000"/>
                </a:solidFill>
              </a:rPr>
              <a:t>ốt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nghiệp</a:t>
            </a:r>
            <a:r>
              <a:rPr lang="vi-VN" sz="3000" b="1" dirty="0">
                <a:solidFill>
                  <a:srgbClr val="FF0000"/>
                </a:solidFill>
              </a:rPr>
              <a:t> 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19872" y="2260104"/>
            <a:ext cx="3429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 err="1">
                <a:solidFill>
                  <a:srgbClr val="FF0000"/>
                </a:solidFill>
              </a:rPr>
              <a:t>iến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thức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cơ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bản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92824" y="2636912"/>
            <a:ext cx="2895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ĩ </a:t>
            </a:r>
            <a:r>
              <a:rPr lang="en-US" sz="3000" b="1" dirty="0" err="1">
                <a:solidFill>
                  <a:srgbClr val="FF0000"/>
                </a:solidFill>
              </a:rPr>
              <a:t>thuật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3628256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s</a:t>
            </a:r>
            <a:r>
              <a:rPr lang="en-US" sz="3000" b="1" dirty="0">
                <a:solidFill>
                  <a:srgbClr val="FF0000"/>
                </a:solidFill>
              </a:rPr>
              <a:t>ử </a:t>
            </a:r>
            <a:r>
              <a:rPr lang="en-US" sz="3000" b="1" dirty="0" err="1">
                <a:solidFill>
                  <a:srgbClr val="FF0000"/>
                </a:solidFill>
              </a:rPr>
              <a:t>dụng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3728" y="4005064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s</a:t>
            </a:r>
            <a:r>
              <a:rPr lang="en-US" sz="3000" b="1" dirty="0" err="1">
                <a:solidFill>
                  <a:srgbClr val="FF0000"/>
                </a:solidFill>
              </a:rPr>
              <a:t>ửa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chữa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47664" y="4380384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m</a:t>
            </a:r>
            <a:r>
              <a:rPr lang="en-US" sz="3000" b="1" dirty="0" err="1">
                <a:solidFill>
                  <a:srgbClr val="FF0000"/>
                </a:solidFill>
              </a:rPr>
              <a:t>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điện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84" y="5947792"/>
            <a:ext cx="220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t</a:t>
            </a:r>
            <a:r>
              <a:rPr lang="en-US" sz="3000" b="1" dirty="0" err="1">
                <a:solidFill>
                  <a:srgbClr val="FF0000"/>
                </a:solidFill>
              </a:rPr>
              <a:t>ốt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nghiệp</a:t>
            </a:r>
            <a:r>
              <a:rPr lang="vi-VN" sz="3000" b="1" dirty="0">
                <a:solidFill>
                  <a:srgbClr val="FF0000"/>
                </a:solidFill>
              </a:rPr>
              <a:t>  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5299720"/>
            <a:ext cx="2895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>
                <a:solidFill>
                  <a:srgbClr val="FF0000"/>
                </a:solidFill>
              </a:rPr>
              <a:t>ĩ </a:t>
            </a:r>
            <a:r>
              <a:rPr lang="en-US" sz="3000" b="1" dirty="0" err="1">
                <a:solidFill>
                  <a:srgbClr val="FF0000"/>
                </a:solidFill>
              </a:rPr>
              <a:t>thuật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59832" y="529972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s</a:t>
            </a:r>
            <a:r>
              <a:rPr lang="en-US" sz="3000" b="1" dirty="0">
                <a:solidFill>
                  <a:srgbClr val="FF0000"/>
                </a:solidFill>
              </a:rPr>
              <a:t>ử </a:t>
            </a:r>
            <a:r>
              <a:rPr lang="en-US" sz="3000" b="1" dirty="0" err="1">
                <a:solidFill>
                  <a:srgbClr val="FF0000"/>
                </a:solidFill>
              </a:rPr>
              <a:t>dụng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7216" y="5964560"/>
            <a:ext cx="3429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k</a:t>
            </a:r>
            <a:r>
              <a:rPr lang="en-US" sz="3000" b="1" dirty="0" err="1">
                <a:solidFill>
                  <a:srgbClr val="FF0000"/>
                </a:solidFill>
              </a:rPr>
              <a:t>iến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thức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cơ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bản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18448" y="5371728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s</a:t>
            </a:r>
            <a:r>
              <a:rPr lang="en-US" sz="3000" b="1" dirty="0" err="1">
                <a:solidFill>
                  <a:srgbClr val="FF0000"/>
                </a:solidFill>
              </a:rPr>
              <a:t>ửa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chữa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5964560"/>
            <a:ext cx="2286000" cy="304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err="1">
                <a:solidFill>
                  <a:srgbClr val="FF0000"/>
                </a:solidFill>
              </a:rPr>
              <a:t>m</a:t>
            </a:r>
            <a:r>
              <a:rPr lang="en-US" sz="3000" b="1" dirty="0" err="1">
                <a:solidFill>
                  <a:srgbClr val="FF0000"/>
                </a:solidFill>
              </a:rPr>
              <a:t>ạch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điện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1061"/>
            <a:ext cx="82296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140C7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………….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việc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………….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môi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trường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toàn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làm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việc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học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………….,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trọng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……………….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2013C7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sức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khỏe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đủ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……….. 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về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sức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khỏe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bệnh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mạch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…………….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huyết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áp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2013C7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730424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yêu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1209747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Ý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1728" y="1686744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Kiên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trì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2135560"/>
            <a:ext cx="24384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xác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43536" y="3342928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kiện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844280"/>
            <a:ext cx="22860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Thấp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khớp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5784" y="5663952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yêu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160" y="5647184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Kiên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trì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5143128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Điều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kiện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31840" y="5647184"/>
            <a:ext cx="22860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Thấp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khớp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5688" y="5143128"/>
            <a:ext cx="24384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xác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2160" y="5159896"/>
            <a:ext cx="1752600" cy="3048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Ý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thức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9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268760"/>
            <a:ext cx="856895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 startAt="5"/>
            </a:pPr>
            <a:r>
              <a:rPr lang="en-US" sz="4000" b="1" dirty="0" err="1">
                <a:solidFill>
                  <a:srgbClr val="FF0066"/>
                </a:solidFill>
                <a:latin typeface="Times New Roman"/>
              </a:rPr>
              <a:t>Triển</a:t>
            </a:r>
            <a:r>
              <a:rPr lang="en-US" sz="4000" b="1" dirty="0">
                <a:solidFill>
                  <a:srgbClr val="FF0066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/>
              </a:rPr>
              <a:t>vọng</a:t>
            </a:r>
            <a:r>
              <a:rPr lang="en-US" sz="4000" b="1" dirty="0">
                <a:solidFill>
                  <a:srgbClr val="FF0066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/>
              </a:rPr>
              <a:t>của</a:t>
            </a:r>
            <a:r>
              <a:rPr lang="en-US" sz="4000" b="1" dirty="0">
                <a:solidFill>
                  <a:srgbClr val="FF0066"/>
                </a:solidFill>
                <a:latin typeface="Times New Roman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/>
              </a:rPr>
              <a:t>nghề</a:t>
            </a:r>
            <a:endParaRPr lang="en-US" sz="4000" b="1" dirty="0">
              <a:solidFill>
                <a:srgbClr val="FF0066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vọng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triển</a:t>
            </a:r>
            <a:r>
              <a:rPr lang="vi-VN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/>
              </a:rPr>
              <a:t>trong tương lai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</a:rPr>
              <a:t>?</a:t>
            </a:r>
          </a:p>
          <a:p>
            <a:pPr marL="342900" lvl="0" indent="-342900" algn="just">
              <a:spcBef>
                <a:spcPct val="2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Nghề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điện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dân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dụng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phục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vụ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sự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phát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en-US" sz="3600" b="1" dirty="0" err="1" smtClean="0">
                <a:solidFill>
                  <a:srgbClr val="2013C7"/>
                </a:solidFill>
                <a:latin typeface="Times New Roman"/>
              </a:rPr>
              <a:t>triển</a:t>
            </a:r>
            <a:r>
              <a:rPr lang="en-US" sz="3600" b="1" dirty="0" smtClean="0">
                <a:solidFill>
                  <a:srgbClr val="2013C7"/>
                </a:solidFill>
                <a:latin typeface="Times New Roman"/>
              </a:rPr>
              <a:t> </a:t>
            </a:r>
            <a:r>
              <a:rPr lang="vi-VN" sz="3600" b="1" dirty="0">
                <a:solidFill>
                  <a:srgbClr val="2013C7"/>
                </a:solidFill>
                <a:latin typeface="Times New Roman"/>
              </a:rPr>
              <a:t>c</a:t>
            </a:r>
            <a:r>
              <a:rPr lang="vi-VN" sz="3600" b="1" dirty="0" smtClean="0">
                <a:solidFill>
                  <a:srgbClr val="2013C7"/>
                </a:solidFill>
                <a:latin typeface="Times New Roman"/>
              </a:rPr>
              <a:t>ông nghiệp hóa, hiện đại hóa </a:t>
            </a:r>
            <a:r>
              <a:rPr lang="vi-VN" sz="3600" b="1" dirty="0">
                <a:solidFill>
                  <a:srgbClr val="2013C7"/>
                </a:solidFill>
                <a:latin typeface="Times New Roman"/>
              </a:rPr>
              <a:t>đất </a:t>
            </a:r>
            <a:r>
              <a:rPr lang="vi-VN" sz="3600" b="1" dirty="0" smtClean="0">
                <a:solidFill>
                  <a:srgbClr val="2013C7"/>
                </a:solidFill>
                <a:latin typeface="Times New Roman"/>
              </a:rPr>
              <a:t>nước</a:t>
            </a:r>
            <a:r>
              <a:rPr lang="vi-VN" sz="3600" b="1">
                <a:solidFill>
                  <a:srgbClr val="2013C7"/>
                </a:solidFill>
                <a:latin typeface="Times New Roman"/>
              </a:rPr>
              <a:t>, </a:t>
            </a:r>
            <a:r>
              <a:rPr lang="vi-VN" sz="3600" b="1" smtClean="0">
                <a:solidFill>
                  <a:srgbClr val="2013C7"/>
                </a:solidFill>
                <a:latin typeface="Times New Roman"/>
              </a:rPr>
              <a:t>thúc </a:t>
            </a:r>
            <a:r>
              <a:rPr lang="vi-VN" sz="3600" b="1" dirty="0" smtClean="0">
                <a:solidFill>
                  <a:srgbClr val="2013C7"/>
                </a:solidFill>
                <a:latin typeface="Times New Roman"/>
              </a:rPr>
              <a:t>đẩy phát triển dân trí và phục vụ sự tiện nghi về đời sống con người.</a:t>
            </a:r>
            <a:endParaRPr lang="en-US" sz="3600" b="1" dirty="0" smtClean="0">
              <a:solidFill>
                <a:srgbClr val="2013C7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en-US" sz="3600" dirty="0">
              <a:solidFill>
                <a:prstClr val="black"/>
              </a:solidFill>
              <a:latin typeface="Times New Roman"/>
            </a:endParaRPr>
          </a:p>
          <a:p>
            <a:pPr lvl="0">
              <a:spcBef>
                <a:spcPct val="20000"/>
              </a:spcBef>
            </a:pPr>
            <a:endParaRPr lang="en-US" sz="3600" dirty="0">
              <a:solidFill>
                <a:prstClr val="black"/>
              </a:solidFill>
              <a:latin typeface="Times New Roman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620688"/>
            <a:ext cx="1080120" cy="43204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 bài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6693"/>
            <a:ext cx="8229600" cy="551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6"/>
            </a:pP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: Cao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Long, …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7" y="1844824"/>
            <a:ext cx="3886199" cy="4530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96" y="1844824"/>
            <a:ext cx="4414684" cy="4611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1920" y="-27384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-27384"/>
            <a:ext cx="8229600" cy="55165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426594"/>
            <a:ext cx="3827156" cy="238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1457"/>
            <a:ext cx="3945194" cy="24519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20272" y="44624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227687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8000"/>
                </a:solidFill>
                <a:latin typeface="+mj-lt"/>
              </a:rPr>
              <a:t>Câu 1 : Nghề điện dân dụng hoạt động trong lĩnh vực sử dụng điện năng phục vụ:</a:t>
            </a:r>
            <a:endParaRPr lang="vi-VN" sz="36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A. Đời sống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B. Sinh hoạt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C. Lao động, sản xuất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D. Cả 3 đáp </a:t>
            </a:r>
            <a:r>
              <a:rPr lang="vi-VN" sz="3600" b="1" dirty="0" smtClean="0">
                <a:solidFill>
                  <a:srgbClr val="2013C7"/>
                </a:solidFill>
                <a:latin typeface="+mj-lt"/>
              </a:rPr>
              <a:t>án.</a:t>
            </a:r>
            <a:endParaRPr lang="vi-VN" sz="3600" b="1" i="0" dirty="0">
              <a:solidFill>
                <a:srgbClr val="2013C7"/>
              </a:solidFill>
              <a:effectLst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124744"/>
            <a:ext cx="597666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FF0000"/>
                </a:solidFill>
                <a:latin typeface="Time s New Roman"/>
                <a:ea typeface="Calibri"/>
                <a:cs typeface="Times New Roman"/>
              </a:rPr>
              <a:t>III. Câu hỏi trắc nghiệm</a:t>
            </a:r>
            <a:endParaRPr lang="en-US" sz="4000" b="1" dirty="0">
              <a:solidFill>
                <a:srgbClr val="FF0000"/>
              </a:solidFill>
              <a:latin typeface="Time 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41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ckground hoa hồng đẹp - Phụ Kiện MacBook Chính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1600" y="1052736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8000"/>
                </a:solidFill>
                <a:latin typeface="+mj-lt"/>
              </a:rPr>
              <a:t>Câu 2 : Chọn phát biểu sai: đối tượng lao động của nghề điện dân dụng:</a:t>
            </a:r>
            <a:endParaRPr lang="vi-VN" sz="3600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A. Nguồn điện một chiều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B. Nguồn điện xoay chiều điện áp thấp dưới 380V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C. Nguồn điện xoay chiều điện áp cao trên 380V</a:t>
            </a: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D. Các loại đồ dùng điện</a:t>
            </a:r>
            <a:endParaRPr lang="vi-VN" sz="3600" b="1" i="0" dirty="0">
              <a:solidFill>
                <a:srgbClr val="2013C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41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ong-nen-powerpoint-de-thuong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" y="0"/>
            <a:ext cx="91448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MỤC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TIÊU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92480" cy="3878560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381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hinhanhdephd.com/wp-content/uploads/2016/11/Background-Powerpoint-dep-nhat-12-6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440592"/>
            <a:ext cx="90730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008000"/>
                </a:solidFill>
                <a:latin typeface="+mj-lt"/>
              </a:rPr>
              <a:t>Câu 3 : Người lao động cần đảm bảo mấy yêu cầu của nghề điện dân dụng?</a:t>
            </a:r>
            <a:r>
              <a:rPr lang="en-US" sz="4000" b="1" dirty="0">
                <a:solidFill>
                  <a:srgbClr val="008000"/>
                </a:solidFill>
                <a:latin typeface="+mj-lt"/>
              </a:rPr>
              <a:t>		</a:t>
            </a:r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+mj-lt"/>
              </a:rPr>
              <a:t>A. Kiến thức, kĩ năng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+mj-lt"/>
              </a:rPr>
              <a:t>B. Kiến thức, kỹ năng, thái độ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+mj-lt"/>
              </a:rPr>
              <a:t>C. 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Kiến </a:t>
            </a:r>
            <a:r>
              <a:rPr lang="vi-VN" sz="3200" b="1" dirty="0">
                <a:solidFill>
                  <a:srgbClr val="2013C7"/>
                </a:solidFill>
                <a:latin typeface="+mj-lt"/>
              </a:rPr>
              <a:t>thức, kỹ năng, thái độ, sức khỏe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+mj-lt"/>
              </a:rPr>
              <a:t>D. Kiến thức, kỹ năng, thái độ, sức khỏe, nhanh nhẹn.</a:t>
            </a:r>
          </a:p>
          <a:p>
            <a:endParaRPr lang="en-US" sz="4000" b="1" dirty="0">
              <a:solidFill>
                <a:srgbClr val="2013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3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hinhanhdephd.com/wp-content/uploads/2016/11/Background-Powerpoint-dep-nhat-4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980728"/>
            <a:ext cx="95050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8000"/>
                </a:solidFill>
                <a:latin typeface="Time s New Roman"/>
              </a:rPr>
              <a:t>Câu 4 : Nội dung lao động của nghề điện dân dụng là:</a:t>
            </a:r>
          </a:p>
          <a:p>
            <a:r>
              <a:rPr lang="vi-VN" sz="3200" b="1" dirty="0">
                <a:solidFill>
                  <a:srgbClr val="2013C7"/>
                </a:solidFill>
                <a:latin typeface="Time s New Roman"/>
              </a:rPr>
              <a:t>A. Lắp đặt mạng điện sản xuất và sinh hoạt </a:t>
            </a:r>
            <a:r>
              <a:rPr lang="vi-VN" sz="3200" b="1" dirty="0" smtClean="0">
                <a:solidFill>
                  <a:srgbClr val="2013C7"/>
                </a:solidFill>
                <a:latin typeface="Time s New Roman"/>
              </a:rPr>
              <a:t>nước</a:t>
            </a:r>
            <a:endParaRPr lang="vi-VN" sz="3200" b="1" dirty="0">
              <a:solidFill>
                <a:srgbClr val="2013C7"/>
              </a:solidFill>
              <a:latin typeface="Time s New Roman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Time s New Roman"/>
              </a:rPr>
              <a:t>B. Lắp đặt thiết bị và đồ dùng điện </a:t>
            </a:r>
            <a:r>
              <a:rPr lang="vi-VN" sz="3200" b="1" dirty="0" smtClean="0">
                <a:solidFill>
                  <a:srgbClr val="2013C7"/>
                </a:solidFill>
                <a:latin typeface="Time s New Roman"/>
              </a:rPr>
              <a:t>ngoài trời.</a:t>
            </a:r>
            <a:endParaRPr lang="vi-VN" sz="3200" b="1" dirty="0">
              <a:solidFill>
                <a:srgbClr val="2013C7"/>
              </a:solidFill>
              <a:latin typeface="Time s New Roman"/>
            </a:endParaRPr>
          </a:p>
          <a:p>
            <a:r>
              <a:rPr lang="vi-VN" sz="3200" b="1" dirty="0">
                <a:solidFill>
                  <a:srgbClr val="2013C7"/>
                </a:solidFill>
                <a:latin typeface="Time s New Roman"/>
              </a:rPr>
              <a:t>C. Vận hành, bảo dưỡng và sửa chữa mạng điện, thiết bị và đồ dùng điện.</a:t>
            </a:r>
          </a:p>
          <a:p>
            <a:r>
              <a:rPr lang="vi-VN" sz="3200" b="1" dirty="0">
                <a:solidFill>
                  <a:srgbClr val="2013C7"/>
                </a:solidFill>
                <a:latin typeface="Time s New Roman"/>
              </a:rPr>
              <a:t>D. Cả ba câu đúng.</a:t>
            </a:r>
            <a:endParaRPr lang="vi-VN" sz="3200" b="1" i="0" dirty="0">
              <a:solidFill>
                <a:srgbClr val="2013C7"/>
              </a:solidFill>
              <a:effectLst/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5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mở đầu sinh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3295"/>
            <a:ext cx="9143999" cy="684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9023" y="665395"/>
            <a:ext cx="84969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19931F"/>
                </a:solidFill>
                <a:latin typeface="+mj-lt"/>
              </a:rPr>
              <a:t>Câu 5 </a:t>
            </a:r>
            <a:r>
              <a:rPr lang="vi-VN" sz="3600" b="1" dirty="0" smtClean="0">
                <a:solidFill>
                  <a:srgbClr val="19931F"/>
                </a:solidFill>
                <a:latin typeface="+mj-lt"/>
              </a:rPr>
              <a:t>: </a:t>
            </a:r>
            <a:r>
              <a:rPr lang="vi-VN" sz="3600" b="1" dirty="0">
                <a:solidFill>
                  <a:srgbClr val="19931F"/>
                </a:solidFill>
                <a:latin typeface="+mj-lt"/>
              </a:rPr>
              <a:t>Chọn phát biểu sai về triển vọng của nghề điện dân dụng?</a:t>
            </a:r>
          </a:p>
          <a:p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A</a:t>
            </a:r>
            <a:r>
              <a:rPr lang="vi-VN" sz="3200" b="1" dirty="0">
                <a:solidFill>
                  <a:srgbClr val="2013C7"/>
                </a:solidFill>
                <a:latin typeface="+mj-lt"/>
              </a:rPr>
              <a:t>. Luôn cần phát triển để phục vụ sự nghiệp công nghiệp hóa và hiện đại hóa đất 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nước.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B</a:t>
            </a:r>
            <a:r>
              <a:rPr lang="vi-VN" sz="3200" b="1" dirty="0">
                <a:solidFill>
                  <a:srgbClr val="2013C7"/>
                </a:solidFill>
                <a:latin typeface="+mj-lt"/>
              </a:rPr>
              <a:t>. Thợ điện luôn phải cập nhật, nâng cao kiến thức và kĩ năng nghề 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nghiệp.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C</a:t>
            </a:r>
            <a:r>
              <a:rPr lang="vi-VN" sz="3200" b="1" dirty="0">
                <a:solidFill>
                  <a:srgbClr val="2013C7"/>
                </a:solidFill>
                <a:latin typeface="+mj-lt"/>
              </a:rPr>
              <a:t>. Nghề điện dân dụng không có điều kiện phát triển ở nông thôn và miền 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núi.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  <a:p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D. </a:t>
            </a:r>
            <a:r>
              <a:rPr lang="vi-VN" sz="3200" b="1" dirty="0">
                <a:solidFill>
                  <a:srgbClr val="2013C7"/>
                </a:solidFill>
                <a:latin typeface="+mj-lt"/>
              </a:rPr>
              <a:t>Nghề điện dân dụng có nhiều điều kiện phát triển ở thành </a:t>
            </a:r>
            <a:r>
              <a:rPr lang="vi-VN" sz="3200" b="1" dirty="0" smtClean="0">
                <a:solidFill>
                  <a:srgbClr val="2013C7"/>
                </a:solidFill>
                <a:latin typeface="+mj-lt"/>
              </a:rPr>
              <a:t>phố.</a:t>
            </a:r>
            <a:endParaRPr lang="vi-VN" sz="3200" b="1" dirty="0">
              <a:solidFill>
                <a:srgbClr val="2013C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Cu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1052736"/>
            <a:ext cx="7992888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Time s New Roman"/>
                <a:ea typeface="Calibri"/>
                <a:cs typeface="Times New Roman"/>
              </a:rPr>
              <a:t>D</a:t>
            </a:r>
            <a:r>
              <a:rPr lang="vi-VN" sz="4000" b="1" dirty="0">
                <a:solidFill>
                  <a:srgbClr val="FF0000"/>
                </a:solidFill>
                <a:latin typeface="Time s New Roman"/>
                <a:ea typeface="Calibri"/>
                <a:cs typeface="Times New Roman"/>
              </a:rPr>
              <a:t>ặn dò:</a:t>
            </a:r>
            <a:endParaRPr lang="en-US" sz="4000" b="1" dirty="0">
              <a:solidFill>
                <a:srgbClr val="FF0000"/>
              </a:solidFill>
              <a:latin typeface="Time s New Roman"/>
              <a:ea typeface="Calibri"/>
              <a:cs typeface="Times New Roman"/>
            </a:endParaRPr>
          </a:p>
          <a:p>
            <a:pPr algn="just"/>
            <a:r>
              <a:rPr lang="vi-VN" sz="3600" b="1" dirty="0">
                <a:solidFill>
                  <a:srgbClr val="2013C7"/>
                </a:solidFill>
                <a:latin typeface="+mj-lt"/>
              </a:rPr>
              <a:t>-    Ghi chép bài cẩn thận.</a:t>
            </a:r>
          </a:p>
          <a:p>
            <a:pPr marL="571500" indent="-571500" algn="just">
              <a:buFontTx/>
              <a:buChar char="-"/>
            </a:pPr>
            <a:r>
              <a:rPr lang="vi-VN" sz="3600" b="1" dirty="0">
                <a:solidFill>
                  <a:srgbClr val="2013C7"/>
                </a:solidFill>
                <a:latin typeface="+mj-lt"/>
              </a:rPr>
              <a:t>Học hiểu bài 1. 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Xem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và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chuẩn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bị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bài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2: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Vật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liệu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dùng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trong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lắp</a:t>
            </a:r>
            <a:r>
              <a:rPr lang="en-US" sz="3200" b="1" dirty="0" smtClean="0">
                <a:solidFill>
                  <a:srgbClr val="2013C7"/>
                </a:solidFill>
                <a:latin typeface="Time s New Roman"/>
              </a:rPr>
              <a:t> </a:t>
            </a:r>
            <a:r>
              <a:rPr lang="en-US" sz="3200" b="1" dirty="0" err="1" smtClean="0">
                <a:solidFill>
                  <a:srgbClr val="2013C7"/>
                </a:solidFill>
                <a:latin typeface="Time s New Roman"/>
              </a:rPr>
              <a:t>đặt</a:t>
            </a:r>
            <a:r>
              <a:rPr lang="vi-VN" sz="3200" b="1" dirty="0" smtClean="0">
                <a:solidFill>
                  <a:srgbClr val="2013C7"/>
                </a:solidFill>
                <a:latin typeface="Time s New Roman"/>
              </a:rPr>
              <a:t>.</a:t>
            </a:r>
            <a:endParaRPr lang="vi-VN" sz="3200" b="1" dirty="0">
              <a:solidFill>
                <a:srgbClr val="2013C7"/>
              </a:solidFill>
              <a:latin typeface="Time s New Roman"/>
            </a:endParaRPr>
          </a:p>
          <a:p>
            <a:pPr algn="just"/>
            <a:endParaRPr lang="vi-VN" sz="3600" b="1" i="0" dirty="0">
              <a:solidFill>
                <a:srgbClr val="2013C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9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2" y="-315416"/>
            <a:ext cx="82296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731696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0050" marR="0" lvl="0" indent="-400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400050" marR="0" lvl="0" indent="-4000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gồm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00050" lvl="0" indent="-400050" algn="just">
              <a:spcBef>
                <a:spcPts val="0"/>
              </a:spcBef>
              <a:buFontTx/>
              <a:buAutoNum type="romanUcPeriod"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I.Vai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96" y="1268760"/>
            <a:ext cx="9163744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lĩnh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2654910"/>
            <a:ext cx="370639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30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0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0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endParaRPr lang="en-US" sz="30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0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" y="2187678"/>
            <a:ext cx="4876799" cy="3977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9" y="2187677"/>
            <a:ext cx="4907334" cy="3977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8" y="2187664"/>
            <a:ext cx="4900735" cy="3977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1" y="2187678"/>
            <a:ext cx="4909762" cy="3977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9" y="2227986"/>
            <a:ext cx="4925029" cy="3865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3" y="2185461"/>
            <a:ext cx="4880319" cy="39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ình nền Powerpoint đơn giản, đẹp (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0" y="188640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2"/>
            </a:pP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en-US" sz="4000" b="1" dirty="0">
              <a:solidFill>
                <a:srgbClr val="FF006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6" y="1910683"/>
            <a:ext cx="4876801" cy="4291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" y="1910684"/>
            <a:ext cx="4876801" cy="429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10683"/>
            <a:ext cx="4762500" cy="42910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934497"/>
            <a:ext cx="4876800" cy="4250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34879"/>
            <a:ext cx="4866968" cy="42505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6546" y="2388944"/>
            <a:ext cx="4427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vi-VN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Chiếu sáng</a:t>
            </a:r>
            <a:endParaRPr lang="en-US" sz="36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dirty="0">
              <a:solidFill>
                <a:srgbClr val="140C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140C7E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7514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Powerpoint đơn giản, đẹp (8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548680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1984" y="980728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just">
              <a:buFontTx/>
              <a:buAutoNum type="romanUcPeriod"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664965"/>
            <a:ext cx="8964488" cy="278025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vi-VN" sz="3600" b="1" dirty="0">
                <a:solidFill>
                  <a:srgbClr val="140C7E"/>
                </a:solidFill>
                <a:latin typeface="Times New Roman"/>
              </a:rPr>
              <a:t>Nghề điện dân dụng rất đa dạng: phục vụ cho đời sống sinh hoạt và lao động sản xuất. </a:t>
            </a:r>
            <a:endParaRPr lang="vi-VN" sz="3600" b="1" strike="sngStrike" dirty="0">
              <a:solidFill>
                <a:srgbClr val="140C7E"/>
              </a:solidFill>
              <a:latin typeface="Times New Roman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3600" b="1" dirty="0">
                <a:solidFill>
                  <a:srgbClr val="140C7E"/>
                </a:solidFill>
                <a:latin typeface="Times New Roman"/>
              </a:rPr>
              <a:t> Nghề điện dân dụng góp phần đẩy nhanh tốc độ công nghiệp hóa, hiện đại hóa đất nước.</a:t>
            </a:r>
            <a:endParaRPr lang="en-US" sz="3600" b="1" dirty="0">
              <a:solidFill>
                <a:srgbClr val="140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p nhập nhanh mẫu mô tả công việc thợ điện mới nhất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8720"/>
            <a:ext cx="762000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image.bnews.vn/MediaUpload/Org/2020/07/03/thodiennangnon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908720"/>
            <a:ext cx="7619999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huthuatphanmem.vn/uploads/2018/08/21/hinh-nen-powerpoint-don-gian-dep-19_0454063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836712"/>
            <a:ext cx="8579296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600" b="1" dirty="0">
                <a:solidFill>
                  <a:srgbClr val="FF0000"/>
                </a:solidFill>
                <a:latin typeface="Time s New Roman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lao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nghề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 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 s New Roman"/>
              </a:rPr>
              <a:t>dụng</a:t>
            </a:r>
            <a:r>
              <a:rPr lang="vi-VN" sz="3600" b="1" dirty="0">
                <a:solidFill>
                  <a:srgbClr val="FF0000"/>
                </a:solidFill>
                <a:latin typeface="Time s New Roman"/>
              </a:rPr>
              <a:t>? </a:t>
            </a:r>
            <a:r>
              <a:rPr lang="vi-VN" sz="3600" b="1" i="1" dirty="0" smtClean="0">
                <a:latin typeface="Time s New Roman"/>
              </a:rPr>
              <a:t>(Suy </a:t>
            </a:r>
            <a:r>
              <a:rPr lang="vi-VN" sz="3600" b="1" i="1" dirty="0">
                <a:latin typeface="Time s New Roman"/>
              </a:rPr>
              <a:t>nghĩ và trả </a:t>
            </a:r>
            <a:r>
              <a:rPr lang="vi-VN" sz="3600" b="1" i="1" dirty="0" smtClean="0">
                <a:latin typeface="Time s New Roman"/>
              </a:rPr>
              <a:t>lời)</a:t>
            </a:r>
            <a:endParaRPr lang="vi-VN" sz="3600" b="1" i="1" dirty="0">
              <a:latin typeface="Time s New Roman"/>
            </a:endParaRPr>
          </a:p>
          <a:p>
            <a:pPr marL="0" indent="0">
              <a:buNone/>
            </a:pPr>
            <a:endParaRPr lang="en-US" sz="3600" b="1" dirty="0">
              <a:solidFill>
                <a:srgbClr val="FF0000"/>
              </a:solidFill>
              <a:latin typeface="Time s New Roman"/>
            </a:endParaRPr>
          </a:p>
          <a:p>
            <a:endParaRPr lang="en-US" sz="3600" b="1" dirty="0">
              <a:latin typeface="Time 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05" y="2636912"/>
            <a:ext cx="3829503" cy="4401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21" y="2556123"/>
            <a:ext cx="4445727" cy="4401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99" y="2300046"/>
            <a:ext cx="3276601" cy="43693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04678"/>
            <a:ext cx="62611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0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1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1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2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-540568" y="404664"/>
            <a:ext cx="10210800" cy="685800"/>
          </a:xfrm>
        </p:spPr>
        <p:txBody>
          <a:bodyPr>
            <a:noAutofit/>
          </a:bodyPr>
          <a:lstStyle/>
          <a:p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4800" b="1" u="sng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4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endParaRPr lang="vi-VN" b="1" dirty="0">
              <a:solidFill>
                <a:srgbClr val="0000FF"/>
              </a:solidFill>
              <a:latin typeface="Time s New Roman"/>
            </a:endParaRP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vi-VN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 s New Roman"/>
              </a:rPr>
              <a:t>Thiết</a:t>
            </a:r>
            <a:r>
              <a:rPr lang="en-US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bị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bảo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vệ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đóng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cắt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lấy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.</a:t>
            </a: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vi-VN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 s New Roman"/>
              </a:rPr>
              <a:t>Nguồn</a:t>
            </a:r>
            <a:r>
              <a:rPr lang="en-US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chiều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xoay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chiều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áp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thấp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dưới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380V.</a:t>
            </a: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vi-VN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 s New Roman"/>
              </a:rPr>
              <a:t>Thiết</a:t>
            </a:r>
            <a:r>
              <a:rPr lang="en-US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bị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đo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lường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.</a:t>
            </a: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vi-VN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 s New Roman"/>
              </a:rPr>
              <a:t>Vật</a:t>
            </a:r>
            <a:r>
              <a:rPr lang="en-US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liệu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dụng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cụ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làm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của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nghề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.</a:t>
            </a:r>
          </a:p>
          <a:p>
            <a:pPr marL="0" lvl="0" indent="0" algn="just">
              <a:spcBef>
                <a:spcPts val="0"/>
              </a:spcBef>
              <a:buFontTx/>
              <a:buChar char="-"/>
            </a:pPr>
            <a:r>
              <a:rPr lang="vi-VN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 s New Roman"/>
              </a:rPr>
              <a:t>Các</a:t>
            </a:r>
            <a:r>
              <a:rPr lang="en-US" b="1" dirty="0" smtClean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loại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đồ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 s New Roman"/>
              </a:rPr>
              <a:t>dùng</a:t>
            </a:r>
            <a:r>
              <a:rPr lang="en-US" b="1" dirty="0">
                <a:solidFill>
                  <a:srgbClr val="0000FF"/>
                </a:solidFill>
                <a:latin typeface="Time s New Rom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 s New Roman"/>
              </a:rPr>
              <a:t>điện</a:t>
            </a:r>
            <a:r>
              <a:rPr lang="vi-VN" sz="2800" b="1" dirty="0" smtClean="0">
                <a:solidFill>
                  <a:srgbClr val="0000FF"/>
                </a:solidFill>
                <a:latin typeface="Time s New Roman"/>
              </a:rPr>
              <a:t>.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44624"/>
            <a:ext cx="108012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 bài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Book Antiqua"/>
        <a:ea typeface=""/>
        <a:cs typeface=""/>
      </a:majorFont>
      <a:minorFont>
        <a:latin typeface="Times New Roman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1261</Words>
  <Application>Microsoft Office PowerPoint</Application>
  <PresentationFormat>On-screen Show (4:3)</PresentationFormat>
  <Paragraphs>158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Executive</vt:lpstr>
      <vt:lpstr>1_Office Theme</vt:lpstr>
      <vt:lpstr>PowerPoint Presentation</vt:lpstr>
      <vt:lpstr>MỤC TIÊU</vt:lpstr>
      <vt:lpstr>PowerPoint Presentation</vt:lpstr>
      <vt:lpstr>I.Vai trò, vị trí của nghề điện dân dụng trong sản xuất và sinh hoạt</vt:lpstr>
      <vt:lpstr>PowerPoint Presentation</vt:lpstr>
      <vt:lpstr>PowerPoint Presentation</vt:lpstr>
      <vt:lpstr>PowerPoint Presentation</vt:lpstr>
      <vt:lpstr>PowerPoint Presentation</vt:lpstr>
      <vt:lpstr>II. Đặc điểm và yêu cầu của nghề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Nhan Laptop</cp:lastModifiedBy>
  <cp:revision>56</cp:revision>
  <dcterms:created xsi:type="dcterms:W3CDTF">2021-08-21T03:52:26Z</dcterms:created>
  <dcterms:modified xsi:type="dcterms:W3CDTF">2021-09-18T04:39:57Z</dcterms:modified>
</cp:coreProperties>
</file>